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0"/>
  </p:notesMasterIdLst>
  <p:sldIdLst>
    <p:sldId id="256" r:id="rId2"/>
    <p:sldId id="265" r:id="rId3"/>
    <p:sldId id="266" r:id="rId4"/>
    <p:sldId id="267" r:id="rId5"/>
    <p:sldId id="258" r:id="rId6"/>
    <p:sldId id="273" r:id="rId7"/>
    <p:sldId id="261" r:id="rId8"/>
    <p:sldId id="275" r:id="rId9"/>
    <p:sldId id="262" r:id="rId10"/>
    <p:sldId id="276" r:id="rId11"/>
    <p:sldId id="270" r:id="rId12"/>
    <p:sldId id="269" r:id="rId13"/>
    <p:sldId id="277" r:id="rId14"/>
    <p:sldId id="278" r:id="rId15"/>
    <p:sldId id="272" r:id="rId16"/>
    <p:sldId id="268" r:id="rId17"/>
    <p:sldId id="271" r:id="rId18"/>
    <p:sldId id="263" r:id="rId1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EC3C"/>
    <a:srgbClr val="FF2549"/>
    <a:srgbClr val="202E54"/>
    <a:srgbClr val="E701FF"/>
    <a:srgbClr val="6C1A00"/>
    <a:srgbClr val="C79E37"/>
    <a:srgbClr val="1D3A00"/>
    <a:srgbClr val="007033"/>
    <a:srgbClr val="990099"/>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49" d="100"/>
          <a:sy n="149" d="100"/>
        </p:scale>
        <p:origin x="324" y="-444"/>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5/10/2019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113635"/>
            <a:ext cx="8246070" cy="1374345"/>
          </a:xfrm>
          <a:noFill/>
          <a:effectLst>
            <a:outerShdw blurRad="50800" dist="38100" dir="2700000" algn="tl" rotWithShape="0">
              <a:prstClr val="black">
                <a:alpha val="40000"/>
              </a:prstClr>
            </a:outerShdw>
          </a:effectLst>
        </p:spPr>
        <p:txBody>
          <a:bodyPr>
            <a:normAutofit/>
          </a:bodyPr>
          <a:lstStyle>
            <a:lvl1pPr algn="r">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487979"/>
            <a:ext cx="8231372" cy="763525"/>
          </a:xfrm>
        </p:spPr>
        <p:txBody>
          <a:bodyPr>
            <a:normAutofit/>
          </a:bodyPr>
          <a:lstStyle>
            <a:lvl1pPr marL="0" indent="0" algn="r">
              <a:buNone/>
              <a:defRPr sz="2800" b="0" i="0">
                <a:solidFill>
                  <a:srgbClr val="E701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5/10/2019</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891995"/>
            <a:ext cx="8246070" cy="763526"/>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655520"/>
            <a:ext cx="8246070" cy="3206803"/>
          </a:xfrm>
        </p:spPr>
        <p:txBody>
          <a:bodyPr/>
          <a:lstStyle>
            <a:lvl1pPr algn="l">
              <a:defRPr sz="2800">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28720" y="281175"/>
            <a:ext cx="6413609" cy="725349"/>
          </a:xfrm>
        </p:spPr>
        <p:txBody>
          <a:bodyPr>
            <a:normAutofit/>
          </a:bodyPr>
          <a:lstStyle>
            <a:lvl1pPr algn="l">
              <a:defRPr sz="360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128720" y="1197405"/>
            <a:ext cx="6413609" cy="3511061"/>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5/10/2019</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5/10/2019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5/10/2019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891995"/>
            <a:ext cx="8093365" cy="763525"/>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5/10/2019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5/10/2019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5/10/2019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5/10/2019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5/10/2019</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9.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8.png"/><Relationship Id="rId5" Type="http://schemas.openxmlformats.org/officeDocument/2006/relationships/slideLayout" Target="../slideLayouts/slideLayout6.xml"/><Relationship Id="rId4" Type="http://schemas.openxmlformats.org/officeDocument/2006/relationships/video" Target="../media/media4.mp4"/></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media" Target="../media/media6.mp4"/><Relationship Id="rId7" Type="http://schemas.openxmlformats.org/officeDocument/2006/relationships/image" Target="../media/image12.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11.png"/><Relationship Id="rId5" Type="http://schemas.openxmlformats.org/officeDocument/2006/relationships/slideLayout" Target="../slideLayouts/slideLayout6.xml"/><Relationship Id="rId4" Type="http://schemas.openxmlformats.org/officeDocument/2006/relationships/video" Target="../media/media6.mp4"/></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fontAlgn="t"/>
            <a:r>
              <a:rPr lang="en-US" b="1" dirty="0">
                <a:latin typeface="Century Gothic" panose="020B0502020202020204" pitchFamily="34" charset="0"/>
              </a:rPr>
              <a:t>Project – 5</a:t>
            </a:r>
            <a:br>
              <a:rPr lang="en-US" b="1" dirty="0">
                <a:latin typeface="Century Gothic" panose="020B0502020202020204" pitchFamily="34" charset="0"/>
              </a:rPr>
            </a:br>
            <a:r>
              <a:rPr lang="en-US" b="1" dirty="0">
                <a:latin typeface="Century Gothic" panose="020B0502020202020204" pitchFamily="34" charset="0"/>
              </a:rPr>
              <a:t>ENPM661</a:t>
            </a:r>
            <a:br>
              <a:rPr lang="en-US" b="1" dirty="0">
                <a:latin typeface="Century Gothic" panose="020B0502020202020204" pitchFamily="34" charset="0"/>
              </a:rPr>
            </a:br>
            <a:r>
              <a:rPr lang="en-US" sz="2700" b="1" dirty="0">
                <a:latin typeface="Century Gothic" panose="020B0502020202020204" pitchFamily="34" charset="0"/>
              </a:rPr>
              <a:t>Planning for Autonomous Robots</a:t>
            </a:r>
            <a:endParaRPr lang="en-US" b="1" dirty="0">
              <a:latin typeface="Century Gothic" panose="020B0502020202020204" pitchFamily="34" charset="0"/>
            </a:endParaRPr>
          </a:p>
        </p:txBody>
      </p:sp>
      <p:sp>
        <p:nvSpPr>
          <p:cNvPr id="3" name="Subtitle 2"/>
          <p:cNvSpPr>
            <a:spLocks noGrp="1"/>
          </p:cNvSpPr>
          <p:nvPr>
            <p:ph type="subTitle" idx="1"/>
          </p:nvPr>
        </p:nvSpPr>
        <p:spPr/>
        <p:txBody>
          <a:bodyPr>
            <a:normAutofit fontScale="62500" lnSpcReduction="20000"/>
          </a:bodyPr>
          <a:lstStyle/>
          <a:p>
            <a:r>
              <a:rPr lang="en-US" b="1" u="sng" dirty="0">
                <a:solidFill>
                  <a:srgbClr val="FF0000"/>
                </a:solidFill>
                <a:latin typeface="+mj-lt"/>
              </a:rPr>
              <a:t>Presented By :</a:t>
            </a:r>
            <a:br>
              <a:rPr lang="en-US" b="1" u="sng" dirty="0">
                <a:solidFill>
                  <a:srgbClr val="FF0000"/>
                </a:solidFill>
                <a:latin typeface="+mj-lt"/>
              </a:rPr>
            </a:br>
            <a:r>
              <a:rPr lang="en-US" dirty="0">
                <a:solidFill>
                  <a:srgbClr val="FFC000"/>
                </a:solidFill>
              </a:rPr>
              <a:t>Chayan Kumar Patodi</a:t>
            </a:r>
            <a:br>
              <a:rPr lang="en-US" dirty="0">
                <a:solidFill>
                  <a:srgbClr val="FFC000"/>
                </a:solidFill>
              </a:rPr>
            </a:br>
            <a:r>
              <a:rPr lang="en-US" dirty="0">
                <a:solidFill>
                  <a:srgbClr val="FFC000"/>
                </a:solidFill>
              </a:rPr>
              <a:t>Prasanna </a:t>
            </a:r>
            <a:r>
              <a:rPr lang="en-US" dirty="0" err="1">
                <a:solidFill>
                  <a:srgbClr val="FFC000"/>
                </a:solidFill>
              </a:rPr>
              <a:t>Marudhu</a:t>
            </a:r>
            <a:r>
              <a:rPr lang="en-US" dirty="0">
                <a:solidFill>
                  <a:srgbClr val="FFC000"/>
                </a:solidFill>
              </a:rPr>
              <a:t> Balasubramanian</a:t>
            </a: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F9C57D0-6633-444F-A0F5-0F54210098CB}"/>
              </a:ext>
            </a:extLst>
          </p:cNvPr>
          <p:cNvSpPr>
            <a:spLocks noGrp="1"/>
          </p:cNvSpPr>
          <p:nvPr>
            <p:ph type="body" idx="1"/>
          </p:nvPr>
        </p:nvSpPr>
        <p:spPr>
          <a:xfrm>
            <a:off x="143555" y="899039"/>
            <a:ext cx="4040188" cy="479822"/>
          </a:xfrm>
        </p:spPr>
        <p:txBody>
          <a:bodyPr/>
          <a:lstStyle/>
          <a:p>
            <a:r>
              <a:rPr lang="en-US" dirty="0">
                <a:solidFill>
                  <a:srgbClr val="FFFF00"/>
                </a:solidFill>
              </a:rPr>
              <a:t>A-Star</a:t>
            </a:r>
          </a:p>
        </p:txBody>
      </p:sp>
      <p:pic>
        <p:nvPicPr>
          <p:cNvPr id="7" name="AstarFV">
            <a:hlinkClick r:id="" action="ppaction://media"/>
            <a:extLst>
              <a:ext uri="{FF2B5EF4-FFF2-40B4-BE49-F238E27FC236}">
                <a16:creationId xmlns:a16="http://schemas.microsoft.com/office/drawing/2014/main" id="{D8750974-A56C-4178-873C-5C88E4D0397B}"/>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33230" y="1350111"/>
            <a:ext cx="4609993" cy="3206804"/>
          </a:xfrm>
        </p:spPr>
      </p:pic>
      <p:sp>
        <p:nvSpPr>
          <p:cNvPr id="5" name="Text Placeholder 4">
            <a:extLst>
              <a:ext uri="{FF2B5EF4-FFF2-40B4-BE49-F238E27FC236}">
                <a16:creationId xmlns:a16="http://schemas.microsoft.com/office/drawing/2014/main" id="{32A69387-82A3-454C-9DCE-07B363FB2317}"/>
              </a:ext>
            </a:extLst>
          </p:cNvPr>
          <p:cNvSpPr>
            <a:spLocks noGrp="1"/>
          </p:cNvSpPr>
          <p:nvPr>
            <p:ph type="body" sz="quarter" idx="3"/>
          </p:nvPr>
        </p:nvSpPr>
        <p:spPr>
          <a:xfrm>
            <a:off x="4572000" y="891995"/>
            <a:ext cx="4041775" cy="479822"/>
          </a:xfrm>
        </p:spPr>
        <p:txBody>
          <a:bodyPr/>
          <a:lstStyle/>
          <a:p>
            <a:r>
              <a:rPr lang="en-US" dirty="0">
                <a:solidFill>
                  <a:srgbClr val="FFFF00"/>
                </a:solidFill>
              </a:rPr>
              <a:t>Weighted A-Star</a:t>
            </a:r>
          </a:p>
        </p:txBody>
      </p:sp>
      <p:pic>
        <p:nvPicPr>
          <p:cNvPr id="8" name="WAstarFV">
            <a:hlinkClick r:id="" action="ppaction://media"/>
            <a:extLst>
              <a:ext uri="{FF2B5EF4-FFF2-40B4-BE49-F238E27FC236}">
                <a16:creationId xmlns:a16="http://schemas.microsoft.com/office/drawing/2014/main" id="{EAC640B2-B331-48E8-B43C-6F12557CF37A}"/>
              </a:ext>
            </a:extLst>
          </p:cNvPr>
          <p:cNvPicPr>
            <a:picLocks noGrp="1" noChangeAspect="1"/>
          </p:cNvPicPr>
          <p:nvPr>
            <p:ph sz="quarter" idx="4"/>
            <a:videoFile r:link="rId4"/>
            <p:extLst>
              <p:ext uri="{DAA4B4D4-6D71-4841-9C94-3DE7FCFB9230}">
                <p14:media xmlns:p14="http://schemas.microsoft.com/office/powerpoint/2010/main" r:embed="rId3"/>
              </p:ext>
            </p:extLst>
          </p:nvPr>
        </p:nvPicPr>
        <p:blipFill>
          <a:blip r:embed="rId7"/>
          <a:stretch>
            <a:fillRect/>
          </a:stretch>
        </p:blipFill>
        <p:spPr>
          <a:xfrm>
            <a:off x="4572000" y="1350109"/>
            <a:ext cx="4041775" cy="3206803"/>
          </a:xfrm>
        </p:spPr>
      </p:pic>
    </p:spTree>
    <p:extLst>
      <p:ext uri="{BB962C8B-B14F-4D97-AF65-F5344CB8AC3E}">
        <p14:creationId xmlns:p14="http://schemas.microsoft.com/office/powerpoint/2010/main" val="2579816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4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AF5C5-C7B7-4FD8-8D9D-36B55F469B0D}"/>
              </a:ext>
            </a:extLst>
          </p:cNvPr>
          <p:cNvSpPr>
            <a:spLocks noGrp="1"/>
          </p:cNvSpPr>
          <p:nvPr>
            <p:ph type="title"/>
          </p:nvPr>
        </p:nvSpPr>
        <p:spPr>
          <a:xfrm>
            <a:off x="897930" y="281175"/>
            <a:ext cx="8246070" cy="763526"/>
          </a:xfrm>
        </p:spPr>
        <p:txBody>
          <a:bodyPr/>
          <a:lstStyle/>
          <a:p>
            <a:r>
              <a:rPr lang="en-US" dirty="0">
                <a:solidFill>
                  <a:srgbClr val="FFFF00"/>
                </a:solidFill>
              </a:rPr>
              <a:t>Visibility Graph :</a:t>
            </a:r>
          </a:p>
        </p:txBody>
      </p:sp>
      <p:pic>
        <p:nvPicPr>
          <p:cNvPr id="7" name="Content Placeholder 6">
            <a:extLst>
              <a:ext uri="{FF2B5EF4-FFF2-40B4-BE49-F238E27FC236}">
                <a16:creationId xmlns:a16="http://schemas.microsoft.com/office/drawing/2014/main" id="{775C2097-A93D-446D-91F2-A029BE5A82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933507"/>
            <a:ext cx="9153150" cy="4180434"/>
          </a:xfrm>
        </p:spPr>
      </p:pic>
    </p:spTree>
    <p:extLst>
      <p:ext uri="{BB962C8B-B14F-4D97-AF65-F5344CB8AC3E}">
        <p14:creationId xmlns:p14="http://schemas.microsoft.com/office/powerpoint/2010/main" val="2817738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B395F1-3CA7-4614-A7E4-240CA2412693}"/>
              </a:ext>
            </a:extLst>
          </p:cNvPr>
          <p:cNvSpPr>
            <a:spLocks noGrp="1"/>
          </p:cNvSpPr>
          <p:nvPr>
            <p:ph idx="1"/>
          </p:nvPr>
        </p:nvSpPr>
        <p:spPr>
          <a:xfrm>
            <a:off x="448964" y="1044700"/>
            <a:ext cx="8695035" cy="3817625"/>
          </a:xfrm>
        </p:spPr>
        <p:txBody>
          <a:bodyPr>
            <a:normAutofit/>
          </a:bodyPr>
          <a:lstStyle/>
          <a:p>
            <a:endParaRPr lang="en-US" sz="2000" dirty="0">
              <a:solidFill>
                <a:srgbClr val="FFC000"/>
              </a:solidFill>
            </a:endParaRPr>
          </a:p>
          <a:p>
            <a:r>
              <a:rPr lang="en-US" sz="2000" dirty="0">
                <a:solidFill>
                  <a:srgbClr val="FFC000"/>
                </a:solidFill>
              </a:rPr>
              <a:t>In</a:t>
            </a:r>
            <a:r>
              <a:rPr lang="en-US" sz="2000" dirty="0">
                <a:solidFill>
                  <a:srgbClr val="5EEC3C"/>
                </a:solidFill>
              </a:rPr>
              <a:t> </a:t>
            </a:r>
            <a:r>
              <a:rPr lang="en-US" sz="2000" b="1" dirty="0">
                <a:solidFill>
                  <a:srgbClr val="5EEC3C"/>
                </a:solidFill>
              </a:rPr>
              <a:t>RRT</a:t>
            </a:r>
            <a:r>
              <a:rPr lang="en-US" sz="2000" dirty="0"/>
              <a:t> </a:t>
            </a:r>
            <a:r>
              <a:rPr lang="en-US" sz="2000" b="1" dirty="0">
                <a:solidFill>
                  <a:srgbClr val="FFC000"/>
                </a:solidFill>
              </a:rPr>
              <a:t>points are randomly generated and </a:t>
            </a:r>
            <a:r>
              <a:rPr lang="en-US" sz="2000" b="1" dirty="0" err="1">
                <a:solidFill>
                  <a:srgbClr val="FFC000"/>
                </a:solidFill>
              </a:rPr>
              <a:t>ver</a:t>
            </a:r>
            <a:r>
              <a:rPr lang="en-US" sz="2000" b="1" dirty="0">
                <a:solidFill>
                  <a:srgbClr val="FFC000"/>
                </a:solidFill>
              </a:rPr>
              <a:t> connected to the closest available node. Each time a vertex is created considering that the vertex lies outside of an obstacle and the vertex is made to its closest neighbor . The algorithm ends when a node is generated within the goal region, or a limit is hit.</a:t>
            </a:r>
          </a:p>
          <a:p>
            <a:endParaRPr lang="en-US" sz="2000" b="1" dirty="0">
              <a:solidFill>
                <a:srgbClr val="FFC000"/>
              </a:solidFill>
            </a:endParaRPr>
          </a:p>
          <a:p>
            <a:r>
              <a:rPr lang="en-US" sz="2000" b="1" dirty="0">
                <a:solidFill>
                  <a:srgbClr val="5EEC3C"/>
                </a:solidFill>
              </a:rPr>
              <a:t>RRT* </a:t>
            </a:r>
            <a:r>
              <a:rPr lang="en-US" sz="2000" b="1" dirty="0">
                <a:solidFill>
                  <a:srgbClr val="FFC000"/>
                </a:solidFill>
              </a:rPr>
              <a:t>considers the cost from the parent node, priority is given to the cheaper cost node than the proximal node.</a:t>
            </a:r>
          </a:p>
        </p:txBody>
      </p:sp>
      <p:sp>
        <p:nvSpPr>
          <p:cNvPr id="4" name="Title 3">
            <a:extLst>
              <a:ext uri="{FF2B5EF4-FFF2-40B4-BE49-F238E27FC236}">
                <a16:creationId xmlns:a16="http://schemas.microsoft.com/office/drawing/2014/main" id="{EC33A1CE-DA69-48F8-947B-26594E647A14}"/>
              </a:ext>
            </a:extLst>
          </p:cNvPr>
          <p:cNvSpPr>
            <a:spLocks noGrp="1"/>
          </p:cNvSpPr>
          <p:nvPr>
            <p:ph type="title"/>
          </p:nvPr>
        </p:nvSpPr>
        <p:spPr>
          <a:xfrm>
            <a:off x="754375" y="287391"/>
            <a:ext cx="8093365" cy="763525"/>
          </a:xfrm>
        </p:spPr>
        <p:txBody>
          <a:bodyPr>
            <a:normAutofit/>
          </a:bodyPr>
          <a:lstStyle/>
          <a:p>
            <a:r>
              <a:rPr lang="en-US" b="1" u="sng" dirty="0">
                <a:solidFill>
                  <a:srgbClr val="FFFF00"/>
                </a:solidFill>
              </a:rPr>
              <a:t>Algorithms:</a:t>
            </a:r>
          </a:p>
        </p:txBody>
      </p:sp>
    </p:spTree>
    <p:extLst>
      <p:ext uri="{BB962C8B-B14F-4D97-AF65-F5344CB8AC3E}">
        <p14:creationId xmlns:p14="http://schemas.microsoft.com/office/powerpoint/2010/main" val="19599859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0C35196-88A3-4468-997A-F80C03E207BB}"/>
              </a:ext>
            </a:extLst>
          </p:cNvPr>
          <p:cNvSpPr>
            <a:spLocks noGrp="1"/>
          </p:cNvSpPr>
          <p:nvPr>
            <p:ph type="body" idx="1"/>
          </p:nvPr>
        </p:nvSpPr>
        <p:spPr>
          <a:xfrm>
            <a:off x="296260" y="891995"/>
            <a:ext cx="4040188" cy="479822"/>
          </a:xfrm>
        </p:spPr>
        <p:txBody>
          <a:bodyPr/>
          <a:lstStyle/>
          <a:p>
            <a:r>
              <a:rPr lang="en-US" dirty="0"/>
              <a:t>RRT</a:t>
            </a:r>
          </a:p>
        </p:txBody>
      </p:sp>
      <p:pic>
        <p:nvPicPr>
          <p:cNvPr id="7" name="RRTFV">
            <a:hlinkClick r:id="" action="ppaction://media"/>
            <a:extLst>
              <a:ext uri="{FF2B5EF4-FFF2-40B4-BE49-F238E27FC236}">
                <a16:creationId xmlns:a16="http://schemas.microsoft.com/office/drawing/2014/main" id="{10D0CB46-1621-4CEA-8D74-A744E1705E9D}"/>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45472" y="1371816"/>
            <a:ext cx="5137347" cy="3185099"/>
          </a:xfrm>
        </p:spPr>
      </p:pic>
      <p:sp>
        <p:nvSpPr>
          <p:cNvPr id="5" name="Text Placeholder 4">
            <a:extLst>
              <a:ext uri="{FF2B5EF4-FFF2-40B4-BE49-F238E27FC236}">
                <a16:creationId xmlns:a16="http://schemas.microsoft.com/office/drawing/2014/main" id="{30A97B9F-01F4-4199-A9C5-32B6BC0E8CE0}"/>
              </a:ext>
            </a:extLst>
          </p:cNvPr>
          <p:cNvSpPr>
            <a:spLocks noGrp="1"/>
          </p:cNvSpPr>
          <p:nvPr>
            <p:ph type="body" sz="quarter" idx="3"/>
          </p:nvPr>
        </p:nvSpPr>
        <p:spPr>
          <a:xfrm>
            <a:off x="4571999" y="891995"/>
            <a:ext cx="4041775" cy="479822"/>
          </a:xfrm>
        </p:spPr>
        <p:txBody>
          <a:bodyPr/>
          <a:lstStyle/>
          <a:p>
            <a:r>
              <a:rPr lang="en-US" dirty="0"/>
              <a:t>RRT-Star</a:t>
            </a:r>
          </a:p>
        </p:txBody>
      </p:sp>
      <p:pic>
        <p:nvPicPr>
          <p:cNvPr id="8" name="RRTstar">
            <a:hlinkClick r:id="" action="ppaction://media"/>
            <a:extLst>
              <a:ext uri="{FF2B5EF4-FFF2-40B4-BE49-F238E27FC236}">
                <a16:creationId xmlns:a16="http://schemas.microsoft.com/office/drawing/2014/main" id="{4AFB2380-DD1C-4852-9A57-36DF476744CA}"/>
              </a:ext>
            </a:extLst>
          </p:cNvPr>
          <p:cNvPicPr>
            <a:picLocks noGrp="1" noChangeAspect="1"/>
          </p:cNvPicPr>
          <p:nvPr>
            <p:ph sz="quarter" idx="4"/>
            <a:videoFile r:link="rId4"/>
            <p:extLst>
              <p:ext uri="{DAA4B4D4-6D71-4841-9C94-3DE7FCFB9230}">
                <p14:media xmlns:p14="http://schemas.microsoft.com/office/powerpoint/2010/main" r:embed="rId3"/>
              </p:ext>
            </p:extLst>
          </p:nvPr>
        </p:nvPicPr>
        <p:blipFill>
          <a:blip r:embed="rId7"/>
          <a:stretch>
            <a:fillRect/>
          </a:stretch>
        </p:blipFill>
        <p:spPr>
          <a:xfrm>
            <a:off x="5182820" y="1371600"/>
            <a:ext cx="3512215" cy="3179868"/>
          </a:xfrm>
        </p:spPr>
      </p:pic>
    </p:spTree>
    <p:extLst>
      <p:ext uri="{BB962C8B-B14F-4D97-AF65-F5344CB8AC3E}">
        <p14:creationId xmlns:p14="http://schemas.microsoft.com/office/powerpoint/2010/main" val="3846818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4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609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5F939-F8EC-4D80-992E-F4CE79D1CD57}"/>
              </a:ext>
            </a:extLst>
          </p:cNvPr>
          <p:cNvSpPr>
            <a:spLocks noGrp="1"/>
          </p:cNvSpPr>
          <p:nvPr>
            <p:ph type="title"/>
          </p:nvPr>
        </p:nvSpPr>
        <p:spPr>
          <a:xfrm>
            <a:off x="601670" y="173232"/>
            <a:ext cx="8246070" cy="763526"/>
          </a:xfrm>
        </p:spPr>
        <p:txBody>
          <a:bodyPr/>
          <a:lstStyle/>
          <a:p>
            <a:r>
              <a:rPr lang="en-US" u="sng" dirty="0">
                <a:solidFill>
                  <a:srgbClr val="FFFF00"/>
                </a:solidFill>
              </a:rPr>
              <a:t>Results: </a:t>
            </a:r>
          </a:p>
        </p:txBody>
      </p:sp>
      <p:pic>
        <p:nvPicPr>
          <p:cNvPr id="5" name="Content Placeholder 4" descr="A screenshot of a cell phone&#10;&#10;Description automatically generated">
            <a:extLst>
              <a:ext uri="{FF2B5EF4-FFF2-40B4-BE49-F238E27FC236}">
                <a16:creationId xmlns:a16="http://schemas.microsoft.com/office/drawing/2014/main" id="{9F354238-55FA-49C7-AB95-538DB16B70A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408" y="1044700"/>
            <a:ext cx="9044592" cy="1832460"/>
          </a:xfrm>
        </p:spPr>
      </p:pic>
      <p:pic>
        <p:nvPicPr>
          <p:cNvPr id="7" name="Picture 6" descr="A screenshot of a cell phone&#10;&#10;Description automatically generated">
            <a:extLst>
              <a:ext uri="{FF2B5EF4-FFF2-40B4-BE49-F238E27FC236}">
                <a16:creationId xmlns:a16="http://schemas.microsoft.com/office/drawing/2014/main" id="{2139BC46-1E80-4FCE-BE4D-D1A93A1CB4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08" y="3093044"/>
            <a:ext cx="9044592" cy="2011512"/>
          </a:xfrm>
          <a:prstGeom prst="rect">
            <a:avLst/>
          </a:prstGeom>
        </p:spPr>
      </p:pic>
    </p:spTree>
    <p:extLst>
      <p:ext uri="{BB962C8B-B14F-4D97-AF65-F5344CB8AC3E}">
        <p14:creationId xmlns:p14="http://schemas.microsoft.com/office/powerpoint/2010/main" val="41505830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56E8B-D6D9-41E5-AEBA-65EDC1F1694E}"/>
              </a:ext>
            </a:extLst>
          </p:cNvPr>
          <p:cNvSpPr>
            <a:spLocks noGrp="1"/>
          </p:cNvSpPr>
          <p:nvPr>
            <p:ph type="title"/>
          </p:nvPr>
        </p:nvSpPr>
        <p:spPr>
          <a:xfrm>
            <a:off x="897930" y="281177"/>
            <a:ext cx="8246070" cy="763526"/>
          </a:xfrm>
        </p:spPr>
        <p:txBody>
          <a:bodyPr/>
          <a:lstStyle/>
          <a:p>
            <a:r>
              <a:rPr lang="en-US" u="sng" dirty="0">
                <a:solidFill>
                  <a:srgbClr val="FFFF00"/>
                </a:solidFill>
              </a:rPr>
              <a:t>Inference :</a:t>
            </a:r>
          </a:p>
        </p:txBody>
      </p:sp>
      <p:sp>
        <p:nvSpPr>
          <p:cNvPr id="3" name="Content Placeholder 2">
            <a:extLst>
              <a:ext uri="{FF2B5EF4-FFF2-40B4-BE49-F238E27FC236}">
                <a16:creationId xmlns:a16="http://schemas.microsoft.com/office/drawing/2014/main" id="{3F247781-9FED-4C41-BB2F-9530F8E328F3}"/>
              </a:ext>
            </a:extLst>
          </p:cNvPr>
          <p:cNvSpPr>
            <a:spLocks noGrp="1"/>
          </p:cNvSpPr>
          <p:nvPr>
            <p:ph idx="1"/>
          </p:nvPr>
        </p:nvSpPr>
        <p:spPr>
          <a:xfrm>
            <a:off x="448965" y="1050466"/>
            <a:ext cx="8246070" cy="3964564"/>
          </a:xfrm>
        </p:spPr>
        <p:txBody>
          <a:bodyPr>
            <a:normAutofit fontScale="85000" lnSpcReduction="20000"/>
          </a:bodyPr>
          <a:lstStyle/>
          <a:p>
            <a:r>
              <a:rPr lang="en-US" dirty="0">
                <a:solidFill>
                  <a:srgbClr val="FFC000"/>
                </a:solidFill>
              </a:rPr>
              <a:t>RRT and RRT* finds the optimal path but its node exploration is very random and is not reliable.</a:t>
            </a:r>
          </a:p>
          <a:p>
            <a:r>
              <a:rPr lang="en-US" dirty="0">
                <a:solidFill>
                  <a:srgbClr val="FFC000"/>
                </a:solidFill>
              </a:rPr>
              <a:t>Visibility graph needs the predefined obstacles in order to form the vertices to explore the space.</a:t>
            </a:r>
          </a:p>
          <a:p>
            <a:r>
              <a:rPr lang="en-US" dirty="0">
                <a:solidFill>
                  <a:srgbClr val="FFC000"/>
                </a:solidFill>
              </a:rPr>
              <a:t>We compare the rest 4 algorithms , on the basis of time taken for execution and path length. </a:t>
            </a:r>
          </a:p>
          <a:p>
            <a:r>
              <a:rPr lang="en-US" dirty="0">
                <a:solidFill>
                  <a:srgbClr val="FFC000"/>
                </a:solidFill>
              </a:rPr>
              <a:t>If we want better execution time , we will go for Weighted A-star , whereas for the shortest distance we can go for Dijkstra and A-Star.</a:t>
            </a:r>
          </a:p>
          <a:p>
            <a:r>
              <a:rPr lang="en-US" dirty="0">
                <a:solidFill>
                  <a:srgbClr val="FFC000"/>
                </a:solidFill>
              </a:rPr>
              <a:t>Depending on the type of application , we can decide which parameter is more important to us and we can decide a tradeoff between the factors used for comparison.</a:t>
            </a:r>
          </a:p>
        </p:txBody>
      </p:sp>
    </p:spTree>
    <p:extLst>
      <p:ext uri="{BB962C8B-B14F-4D97-AF65-F5344CB8AC3E}">
        <p14:creationId xmlns:p14="http://schemas.microsoft.com/office/powerpoint/2010/main" val="38862364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7CD82AE-C15B-4113-B34D-B3DFA50470C0}"/>
              </a:ext>
            </a:extLst>
          </p:cNvPr>
          <p:cNvSpPr>
            <a:spLocks noGrp="1"/>
          </p:cNvSpPr>
          <p:nvPr>
            <p:ph type="title"/>
          </p:nvPr>
        </p:nvSpPr>
        <p:spPr>
          <a:xfrm>
            <a:off x="2434130" y="128470"/>
            <a:ext cx="7177135" cy="991928"/>
          </a:xfrm>
        </p:spPr>
        <p:txBody>
          <a:bodyPr/>
          <a:lstStyle/>
          <a:p>
            <a:r>
              <a:rPr lang="en-US" u="sng" dirty="0">
                <a:solidFill>
                  <a:srgbClr val="FFFF00"/>
                </a:solidFill>
              </a:rPr>
              <a:t>Previous Researches:</a:t>
            </a:r>
          </a:p>
        </p:txBody>
      </p:sp>
      <p:sp>
        <p:nvSpPr>
          <p:cNvPr id="9" name="Content Placeholder 2">
            <a:extLst>
              <a:ext uri="{FF2B5EF4-FFF2-40B4-BE49-F238E27FC236}">
                <a16:creationId xmlns:a16="http://schemas.microsoft.com/office/drawing/2014/main" id="{4278A460-2E5A-401F-8C0A-C396179266A8}"/>
              </a:ext>
            </a:extLst>
          </p:cNvPr>
          <p:cNvSpPr>
            <a:spLocks noGrp="1"/>
          </p:cNvSpPr>
          <p:nvPr>
            <p:ph idx="1"/>
          </p:nvPr>
        </p:nvSpPr>
        <p:spPr>
          <a:xfrm>
            <a:off x="1212491" y="1350110"/>
            <a:ext cx="7931510" cy="3970330"/>
          </a:xfrm>
        </p:spPr>
        <p:txBody>
          <a:bodyPr>
            <a:normAutofit fontScale="92500" lnSpcReduction="20000"/>
          </a:bodyPr>
          <a:lstStyle/>
          <a:p>
            <a:pPr marL="342900" indent="-342900">
              <a:buFont typeface="+mj-lt"/>
              <a:buAutoNum type="arabicPeriod"/>
            </a:pPr>
            <a:r>
              <a:rPr lang="en-US" sz="1600" i="1" dirty="0">
                <a:solidFill>
                  <a:srgbClr val="C00000"/>
                </a:solidFill>
              </a:rPr>
              <a:t>“Comparative Study of Different Path Planning Algorithms: A Water based Rescue System”  </a:t>
            </a:r>
            <a:r>
              <a:rPr lang="en-US" sz="1600" i="1" dirty="0"/>
              <a:t>by</a:t>
            </a:r>
            <a:r>
              <a:rPr lang="en-US" sz="1600" i="1" dirty="0">
                <a:solidFill>
                  <a:srgbClr val="C00000"/>
                </a:solidFill>
              </a:rPr>
              <a:t> </a:t>
            </a:r>
            <a:r>
              <a:rPr lang="en-US" sz="1600" i="1" dirty="0">
                <a:solidFill>
                  <a:schemeClr val="accent1">
                    <a:lumMod val="50000"/>
                  </a:schemeClr>
                </a:solidFill>
              </a:rPr>
              <a:t>‘S. M. </a:t>
            </a:r>
            <a:r>
              <a:rPr lang="en-US" sz="1600" i="1" dirty="0" err="1">
                <a:solidFill>
                  <a:schemeClr val="accent1">
                    <a:lumMod val="50000"/>
                  </a:schemeClr>
                </a:solidFill>
              </a:rPr>
              <a:t>Masudur</a:t>
            </a:r>
            <a:r>
              <a:rPr lang="en-US" sz="1600" i="1" dirty="0">
                <a:solidFill>
                  <a:schemeClr val="accent1">
                    <a:lumMod val="50000"/>
                  </a:schemeClr>
                </a:solidFill>
              </a:rPr>
              <a:t> Rahman Al-</a:t>
            </a:r>
            <a:r>
              <a:rPr lang="en-US" sz="1600" i="1" dirty="0" err="1">
                <a:solidFill>
                  <a:schemeClr val="accent1">
                    <a:lumMod val="50000"/>
                  </a:schemeClr>
                </a:solidFill>
              </a:rPr>
              <a:t>Arif</a:t>
            </a:r>
            <a:r>
              <a:rPr lang="en-US" sz="1600" i="1" dirty="0">
                <a:solidFill>
                  <a:schemeClr val="accent1">
                    <a:lumMod val="50000"/>
                  </a:schemeClr>
                </a:solidFill>
              </a:rPr>
              <a:t>’</a:t>
            </a:r>
            <a:r>
              <a:rPr lang="en-US" sz="1600" i="1" dirty="0">
                <a:solidFill>
                  <a:srgbClr val="C00000"/>
                </a:solidFill>
              </a:rPr>
              <a:t>    </a:t>
            </a:r>
          </a:p>
          <a:p>
            <a:pPr marL="0" indent="0">
              <a:buNone/>
            </a:pPr>
            <a:r>
              <a:rPr lang="en-US" sz="1600" i="1" dirty="0">
                <a:solidFill>
                  <a:srgbClr val="C00000"/>
                </a:solidFill>
              </a:rPr>
              <a:t>	</a:t>
            </a:r>
            <a:r>
              <a:rPr lang="en-US" sz="1600" i="1" dirty="0"/>
              <a:t>-- </a:t>
            </a:r>
            <a:r>
              <a:rPr lang="en-US" sz="1600" dirty="0"/>
              <a:t>The time complexity and shortest path is been compared between only three 		    algorithms.</a:t>
            </a:r>
          </a:p>
          <a:p>
            <a:pPr marL="0" indent="0">
              <a:buNone/>
            </a:pPr>
            <a:r>
              <a:rPr lang="en-US" sz="1600" i="1" dirty="0">
                <a:solidFill>
                  <a:srgbClr val="C00000"/>
                </a:solidFill>
              </a:rPr>
              <a:t>2.     “The Comparison of Path Planning Algorithms for Omni-Directional Robots in Dynamic Environments”</a:t>
            </a:r>
            <a:r>
              <a:rPr lang="en-US" sz="1600" dirty="0">
                <a:solidFill>
                  <a:srgbClr val="C00000"/>
                </a:solidFill>
              </a:rPr>
              <a:t> </a:t>
            </a:r>
            <a:r>
              <a:rPr lang="en-US" sz="1600" dirty="0"/>
              <a:t>by</a:t>
            </a:r>
            <a:r>
              <a:rPr lang="en-US" sz="1600" dirty="0">
                <a:solidFill>
                  <a:srgbClr val="C00000"/>
                </a:solidFill>
              </a:rPr>
              <a:t> </a:t>
            </a:r>
            <a:r>
              <a:rPr lang="en-US" sz="1600" dirty="0">
                <a:solidFill>
                  <a:schemeClr val="accent1">
                    <a:lumMod val="50000"/>
                  </a:schemeClr>
                </a:solidFill>
              </a:rPr>
              <a:t>‘Felipe </a:t>
            </a:r>
            <a:r>
              <a:rPr lang="en-US" sz="1600" dirty="0" err="1">
                <a:solidFill>
                  <a:schemeClr val="accent1">
                    <a:lumMod val="50000"/>
                  </a:schemeClr>
                </a:solidFill>
              </a:rPr>
              <a:t>Haro</a:t>
            </a:r>
            <a:r>
              <a:rPr lang="en-US" sz="1600" dirty="0">
                <a:solidFill>
                  <a:schemeClr val="accent1">
                    <a:lumMod val="50000"/>
                  </a:schemeClr>
                </a:solidFill>
              </a:rPr>
              <a:t> and Miguel Torres’  </a:t>
            </a:r>
          </a:p>
          <a:p>
            <a:pPr marL="0" indent="0">
              <a:buNone/>
            </a:pPr>
            <a:r>
              <a:rPr lang="en-US" sz="1600" dirty="0">
                <a:solidFill>
                  <a:schemeClr val="accent1">
                    <a:lumMod val="50000"/>
                  </a:schemeClr>
                </a:solidFill>
              </a:rPr>
              <a:t>	–    </a:t>
            </a:r>
            <a:r>
              <a:rPr lang="en-US" sz="1600" dirty="0"/>
              <a:t>This paper analyze and compare three path planning methods for omni-directional robots, which are based on a) the Bug algorithm b) the Potential Fields algorithm, and c) the A* algorithm </a:t>
            </a:r>
          </a:p>
          <a:p>
            <a:pPr marL="0" indent="0">
              <a:buNone/>
            </a:pPr>
            <a:r>
              <a:rPr lang="en-US" sz="1600" i="1" dirty="0">
                <a:solidFill>
                  <a:srgbClr val="C00000"/>
                </a:solidFill>
              </a:rPr>
              <a:t>3.      “A comparison of homotopic path planning algorithms for robotic applications” </a:t>
            </a:r>
            <a:r>
              <a:rPr lang="en-US" sz="1600" i="1" dirty="0"/>
              <a:t>by </a:t>
            </a:r>
            <a:r>
              <a:rPr lang="en-US" sz="1600" dirty="0">
                <a:solidFill>
                  <a:schemeClr val="accent1">
                    <a:lumMod val="50000"/>
                  </a:schemeClr>
                </a:solidFill>
              </a:rPr>
              <a:t>‘Emili </a:t>
            </a:r>
            <a:r>
              <a:rPr lang="en-US" sz="1600" dirty="0" err="1">
                <a:solidFill>
                  <a:schemeClr val="accent1">
                    <a:lumMod val="50000"/>
                  </a:schemeClr>
                </a:solidFill>
              </a:rPr>
              <a:t>Hernandes</a:t>
            </a:r>
            <a:r>
              <a:rPr lang="en-US" sz="1600" dirty="0">
                <a:solidFill>
                  <a:schemeClr val="accent1">
                    <a:lumMod val="50000"/>
                  </a:schemeClr>
                </a:solidFill>
              </a:rPr>
              <a:t>’</a:t>
            </a:r>
          </a:p>
          <a:p>
            <a:pPr marL="0" indent="0">
              <a:buNone/>
            </a:pPr>
            <a:r>
              <a:rPr lang="en-US" sz="1600" dirty="0"/>
              <a:t>	-- This paper compares algorithms RRT and A* for underwater navigation by 	     	    autonomous vehicles </a:t>
            </a:r>
          </a:p>
          <a:p>
            <a:pPr marL="342900" indent="-342900">
              <a:buAutoNum type="arabicPeriod" startAt="4"/>
            </a:pPr>
            <a:r>
              <a:rPr lang="en-US" sz="1600" i="1" dirty="0">
                <a:solidFill>
                  <a:srgbClr val="C00000"/>
                </a:solidFill>
              </a:rPr>
              <a:t>“Path planning algorithms for an autonomous mobile robot” </a:t>
            </a:r>
            <a:r>
              <a:rPr lang="en-US" sz="1600" i="1" dirty="0"/>
              <a:t>by</a:t>
            </a:r>
            <a:r>
              <a:rPr lang="en-US" sz="1600" i="1" dirty="0">
                <a:solidFill>
                  <a:srgbClr val="C00000"/>
                </a:solidFill>
              </a:rPr>
              <a:t> </a:t>
            </a:r>
            <a:r>
              <a:rPr lang="en-US" sz="1600" i="1" dirty="0">
                <a:solidFill>
                  <a:schemeClr val="accent1">
                    <a:lumMod val="50000"/>
                  </a:schemeClr>
                </a:solidFill>
              </a:rPr>
              <a:t>‘Milena </a:t>
            </a:r>
            <a:r>
              <a:rPr lang="en-US" sz="1600" i="1" dirty="0" err="1">
                <a:solidFill>
                  <a:schemeClr val="accent1">
                    <a:lumMod val="50000"/>
                  </a:schemeClr>
                </a:solidFill>
              </a:rPr>
              <a:t>Karova</a:t>
            </a:r>
            <a:r>
              <a:rPr lang="en-US" sz="1600" i="1" dirty="0">
                <a:solidFill>
                  <a:schemeClr val="accent1">
                    <a:lumMod val="50000"/>
                  </a:schemeClr>
                </a:solidFill>
              </a:rPr>
              <a:t>’</a:t>
            </a:r>
          </a:p>
          <a:p>
            <a:pPr marL="0" indent="0">
              <a:buNone/>
            </a:pPr>
            <a:r>
              <a:rPr lang="en-US" sz="1600" i="1" dirty="0">
                <a:solidFill>
                  <a:srgbClr val="C00000"/>
                </a:solidFill>
              </a:rPr>
              <a:t>	</a:t>
            </a:r>
            <a:r>
              <a:rPr lang="en-US" sz="1600" dirty="0"/>
              <a:t>-- The Dijkstra and A* path planning algorithm are compared in this paper.</a:t>
            </a:r>
          </a:p>
          <a:p>
            <a:pPr marL="342900" indent="-342900">
              <a:buAutoNum type="arabicPeriod" startAt="5"/>
            </a:pPr>
            <a:r>
              <a:rPr lang="en-US" sz="1600" i="1" dirty="0">
                <a:solidFill>
                  <a:srgbClr val="C00000"/>
                </a:solidFill>
              </a:rPr>
              <a:t>“Path planning of autonomous mobile robots: A survey and comparison</a:t>
            </a:r>
            <a:r>
              <a:rPr lang="en-US" sz="1600" i="1" dirty="0"/>
              <a:t>” </a:t>
            </a:r>
            <a:r>
              <a:rPr lang="en-US" sz="1600" dirty="0"/>
              <a:t>by ‘</a:t>
            </a:r>
            <a:r>
              <a:rPr lang="en-US" sz="1600" dirty="0">
                <a:solidFill>
                  <a:schemeClr val="accent1">
                    <a:lumMod val="50000"/>
                  </a:schemeClr>
                </a:solidFill>
              </a:rPr>
              <a:t>Pradeep </a:t>
            </a:r>
            <a:r>
              <a:rPr lang="en-US" sz="1600" dirty="0" err="1">
                <a:solidFill>
                  <a:schemeClr val="accent1">
                    <a:lumMod val="50000"/>
                  </a:schemeClr>
                </a:solidFill>
              </a:rPr>
              <a:t>Jayabala</a:t>
            </a:r>
            <a:r>
              <a:rPr lang="en-US" sz="1600" dirty="0"/>
              <a:t>’</a:t>
            </a:r>
          </a:p>
          <a:p>
            <a:pPr marL="0" indent="0">
              <a:buNone/>
            </a:pPr>
            <a:r>
              <a:rPr lang="en-US" sz="1600" i="1" dirty="0"/>
              <a:t>	</a:t>
            </a:r>
            <a:r>
              <a:rPr lang="en-US" sz="1600" dirty="0"/>
              <a:t>--Graph Searching, Potential Field and Vector Field algorithm are considered in this paper</a:t>
            </a:r>
          </a:p>
        </p:txBody>
      </p:sp>
    </p:spTree>
    <p:extLst>
      <p:ext uri="{BB962C8B-B14F-4D97-AF65-F5344CB8AC3E}">
        <p14:creationId xmlns:p14="http://schemas.microsoft.com/office/powerpoint/2010/main" val="1052159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59482-BFBA-4218-BEAB-6315B10520C7}"/>
              </a:ext>
            </a:extLst>
          </p:cNvPr>
          <p:cNvSpPr>
            <a:spLocks noGrp="1"/>
          </p:cNvSpPr>
          <p:nvPr>
            <p:ph type="title"/>
          </p:nvPr>
        </p:nvSpPr>
        <p:spPr>
          <a:xfrm>
            <a:off x="907080" y="281175"/>
            <a:ext cx="8246070" cy="763526"/>
          </a:xfrm>
        </p:spPr>
        <p:txBody>
          <a:bodyPr/>
          <a:lstStyle/>
          <a:p>
            <a:r>
              <a:rPr lang="en-US" u="sng" dirty="0">
                <a:solidFill>
                  <a:srgbClr val="FFFF00"/>
                </a:solidFill>
              </a:rPr>
              <a:t>Future Work</a:t>
            </a:r>
          </a:p>
        </p:txBody>
      </p:sp>
      <p:sp>
        <p:nvSpPr>
          <p:cNvPr id="3" name="Content Placeholder 2">
            <a:extLst>
              <a:ext uri="{FF2B5EF4-FFF2-40B4-BE49-F238E27FC236}">
                <a16:creationId xmlns:a16="http://schemas.microsoft.com/office/drawing/2014/main" id="{7B71D8DB-5BAF-46DD-80AD-024A8332EB3D}"/>
              </a:ext>
            </a:extLst>
          </p:cNvPr>
          <p:cNvSpPr>
            <a:spLocks noGrp="1"/>
          </p:cNvSpPr>
          <p:nvPr>
            <p:ph idx="1"/>
          </p:nvPr>
        </p:nvSpPr>
        <p:spPr>
          <a:xfrm>
            <a:off x="448966" y="1044700"/>
            <a:ext cx="8246070" cy="3817623"/>
          </a:xfrm>
        </p:spPr>
        <p:txBody>
          <a:bodyPr>
            <a:normAutofit fontScale="92500" lnSpcReduction="10000"/>
          </a:bodyPr>
          <a:lstStyle/>
          <a:p>
            <a:pPr hangingPunct="0"/>
            <a:r>
              <a:rPr lang="en-US" sz="2000" dirty="0">
                <a:solidFill>
                  <a:srgbClr val="FFC000"/>
                </a:solidFill>
              </a:rPr>
              <a:t>1)  This study can be extended for one start point and multiple goal points.</a:t>
            </a:r>
          </a:p>
          <a:p>
            <a:pPr hangingPunct="0"/>
            <a:endParaRPr lang="en-US" sz="2000" dirty="0">
              <a:solidFill>
                <a:srgbClr val="FFC000"/>
              </a:solidFill>
            </a:endParaRPr>
          </a:p>
          <a:p>
            <a:pPr hangingPunct="0"/>
            <a:r>
              <a:rPr lang="en-US" sz="2000" dirty="0">
                <a:solidFill>
                  <a:srgbClr val="FFC000"/>
                </a:solidFill>
              </a:rPr>
              <a:t>2) More algorithms can be compared with the existing ones.</a:t>
            </a:r>
          </a:p>
          <a:p>
            <a:pPr hangingPunct="0"/>
            <a:endParaRPr lang="en-US" sz="2000" dirty="0">
              <a:solidFill>
                <a:srgbClr val="FFC000"/>
              </a:solidFill>
            </a:endParaRPr>
          </a:p>
          <a:p>
            <a:pPr hangingPunct="0"/>
            <a:r>
              <a:rPr lang="en-US" sz="2000" dirty="0">
                <a:solidFill>
                  <a:srgbClr val="FFC000"/>
                </a:solidFill>
              </a:rPr>
              <a:t>3) Certain algorithms can be combined with parameters such as heuristic costs, to make existing algorithms more robust.</a:t>
            </a:r>
          </a:p>
          <a:p>
            <a:pPr hangingPunct="0"/>
            <a:endParaRPr lang="en-US" sz="2000" dirty="0">
              <a:solidFill>
                <a:srgbClr val="FFC000"/>
              </a:solidFill>
            </a:endParaRPr>
          </a:p>
          <a:p>
            <a:pPr hangingPunct="0"/>
            <a:r>
              <a:rPr lang="en-US" sz="2000" dirty="0">
                <a:solidFill>
                  <a:srgbClr val="FFC000"/>
                </a:solidFill>
              </a:rPr>
              <a:t>4)   In future we can consider for dynamic obstacles and uncertainties for better analysis.</a:t>
            </a:r>
          </a:p>
          <a:p>
            <a:endParaRPr lang="en-US" sz="2000" dirty="0">
              <a:solidFill>
                <a:srgbClr val="FFC000"/>
              </a:solidFill>
            </a:endParaRPr>
          </a:p>
          <a:p>
            <a:r>
              <a:rPr lang="en-US" sz="2000" dirty="0">
                <a:solidFill>
                  <a:srgbClr val="FFC000"/>
                </a:solidFill>
              </a:rPr>
              <a:t>5) In Weighted A* and A* the Euclidean method is used in heuristic function and it can be checked with the other method and it may yield a better result.</a:t>
            </a:r>
          </a:p>
        </p:txBody>
      </p:sp>
    </p:spTree>
    <p:extLst>
      <p:ext uri="{BB962C8B-B14F-4D97-AF65-F5344CB8AC3E}">
        <p14:creationId xmlns:p14="http://schemas.microsoft.com/office/powerpoint/2010/main" val="14855210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8000" b="1" dirty="0">
                <a:solidFill>
                  <a:srgbClr val="FFFF00"/>
                </a:solidFill>
              </a:rPr>
              <a:t>Thank You</a:t>
            </a:r>
          </a:p>
        </p:txBody>
      </p:sp>
    </p:spTree>
    <p:extLst>
      <p:ext uri="{BB962C8B-B14F-4D97-AF65-F5344CB8AC3E}">
        <p14:creationId xmlns:p14="http://schemas.microsoft.com/office/powerpoint/2010/main" val="2182727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23310" y="128470"/>
            <a:ext cx="7329840" cy="725349"/>
          </a:xfrm>
        </p:spPr>
        <p:txBody>
          <a:bodyPr>
            <a:normAutofit fontScale="90000"/>
          </a:bodyPr>
          <a:lstStyle/>
          <a:p>
            <a:pPr algn="ctr"/>
            <a:r>
              <a:rPr lang="en-US" sz="2800" b="1" u="sng" dirty="0">
                <a:solidFill>
                  <a:srgbClr val="FF2549"/>
                </a:solidFill>
              </a:rPr>
              <a:t>Title</a:t>
            </a:r>
            <a:r>
              <a:rPr lang="en-US" sz="2800" dirty="0"/>
              <a:t>: </a:t>
            </a:r>
            <a:r>
              <a:rPr lang="en-US" sz="2800" b="1" dirty="0">
                <a:solidFill>
                  <a:srgbClr val="FFFF00"/>
                </a:solidFill>
              </a:rPr>
              <a:t>Optimal Path Planning for Autonomous Delivery Robots</a:t>
            </a:r>
            <a:endParaRPr lang="en-US" b="1" dirty="0">
              <a:solidFill>
                <a:srgbClr val="FFFF00"/>
              </a:solidFill>
            </a:endParaRPr>
          </a:p>
        </p:txBody>
      </p:sp>
      <p:sp>
        <p:nvSpPr>
          <p:cNvPr id="3" name="Content Placeholder 2">
            <a:extLst>
              <a:ext uri="{FF2B5EF4-FFF2-40B4-BE49-F238E27FC236}">
                <a16:creationId xmlns:a16="http://schemas.microsoft.com/office/drawing/2014/main" id="{EC89204F-B215-4972-97AE-4E3DEB4985F9}"/>
              </a:ext>
            </a:extLst>
          </p:cNvPr>
          <p:cNvSpPr>
            <a:spLocks noGrp="1"/>
          </p:cNvSpPr>
          <p:nvPr>
            <p:ph idx="1"/>
          </p:nvPr>
        </p:nvSpPr>
        <p:spPr>
          <a:xfrm>
            <a:off x="907080" y="1350110"/>
            <a:ext cx="7940660" cy="4275740"/>
          </a:xfrm>
        </p:spPr>
        <p:txBody>
          <a:bodyPr>
            <a:normAutofit fontScale="55000" lnSpcReduction="20000"/>
          </a:bodyPr>
          <a:lstStyle/>
          <a:p>
            <a:pPr marL="201168" lvl="1" indent="0">
              <a:buNone/>
            </a:pPr>
            <a:r>
              <a:rPr lang="en-US" dirty="0"/>
              <a:t>                     </a:t>
            </a:r>
            <a:r>
              <a:rPr lang="en-US" sz="2400" u="sng" dirty="0">
                <a:solidFill>
                  <a:srgbClr val="00B050"/>
                </a:solidFill>
              </a:rPr>
              <a:t>Option 1</a:t>
            </a:r>
            <a:r>
              <a:rPr lang="en-US" dirty="0">
                <a:solidFill>
                  <a:srgbClr val="00B050"/>
                </a:solidFill>
              </a:rPr>
              <a:t> </a:t>
            </a:r>
            <a:r>
              <a:rPr lang="en-US" dirty="0"/>
              <a:t>– Implementing the cutting edge technique from literature in Simulation</a:t>
            </a:r>
          </a:p>
          <a:p>
            <a:pPr marL="201168" lvl="1" indent="0">
              <a:buNone/>
            </a:pPr>
            <a:endParaRPr lang="en-US" dirty="0"/>
          </a:p>
          <a:p>
            <a:pPr marL="201168" lvl="1" indent="0">
              <a:buNone/>
            </a:pPr>
            <a:r>
              <a:rPr lang="en-US" sz="4400" dirty="0">
                <a:solidFill>
                  <a:srgbClr val="0070C0"/>
                </a:solidFill>
              </a:rPr>
              <a:t>Abstract : </a:t>
            </a:r>
          </a:p>
          <a:p>
            <a:pPr marL="201168" lvl="1" indent="0">
              <a:buNone/>
            </a:pPr>
            <a:endParaRPr lang="en-US" sz="1100" dirty="0">
              <a:solidFill>
                <a:schemeClr val="accent5">
                  <a:lumMod val="50000"/>
                </a:schemeClr>
              </a:solidFill>
            </a:endParaRPr>
          </a:p>
          <a:p>
            <a:pPr lvl="1">
              <a:buFont typeface="Wingdings" panose="05000000000000000000" pitchFamily="2" charset="2"/>
              <a:buChar char="Ø"/>
            </a:pPr>
            <a:r>
              <a:rPr lang="en-US" dirty="0">
                <a:solidFill>
                  <a:schemeClr val="accent6">
                    <a:lumMod val="50000"/>
                  </a:schemeClr>
                </a:solidFill>
              </a:rPr>
              <a:t>  The determination of collision free </a:t>
            </a:r>
            <a:r>
              <a:rPr lang="en-AU" dirty="0">
                <a:solidFill>
                  <a:schemeClr val="accent6">
                    <a:lumMod val="50000"/>
                  </a:schemeClr>
                </a:solidFill>
              </a:rPr>
              <a:t>path for the robot to navigate between start position and goal position through obstacles cluttered workspace is the centre of focus for an autonomous robot mobility.</a:t>
            </a:r>
          </a:p>
          <a:p>
            <a:pPr marL="457200" lvl="1" indent="0">
              <a:buNone/>
            </a:pPr>
            <a:endParaRPr lang="en-AU" sz="1200" dirty="0">
              <a:solidFill>
                <a:schemeClr val="accent6">
                  <a:lumMod val="50000"/>
                </a:schemeClr>
              </a:solidFill>
            </a:endParaRPr>
          </a:p>
          <a:p>
            <a:pPr lvl="1">
              <a:buFont typeface="Wingdings" panose="05000000000000000000" pitchFamily="2" charset="2"/>
              <a:buChar char="Ø"/>
            </a:pPr>
            <a:r>
              <a:rPr lang="en-AU" dirty="0">
                <a:solidFill>
                  <a:schemeClr val="accent6">
                    <a:lumMod val="50000"/>
                  </a:schemeClr>
                </a:solidFill>
              </a:rPr>
              <a:t>  There are different type of algorithm available for path planning of these robots including A-Star, Dijkstra, RRT etc..</a:t>
            </a:r>
          </a:p>
          <a:p>
            <a:pPr marL="457200" lvl="1" indent="0">
              <a:buNone/>
            </a:pPr>
            <a:endParaRPr lang="en-AU" dirty="0">
              <a:solidFill>
                <a:schemeClr val="accent6">
                  <a:lumMod val="50000"/>
                </a:schemeClr>
              </a:solidFill>
            </a:endParaRPr>
          </a:p>
          <a:p>
            <a:pPr lvl="1">
              <a:buFont typeface="Wingdings" panose="05000000000000000000" pitchFamily="2" charset="2"/>
              <a:buChar char="Ø"/>
            </a:pPr>
            <a:r>
              <a:rPr lang="en-AU" dirty="0">
                <a:solidFill>
                  <a:schemeClr val="accent6">
                    <a:lumMod val="50000"/>
                  </a:schemeClr>
                </a:solidFill>
              </a:rPr>
              <a:t>  In this project, we compare the time complexity and time efficiency to find an optimal planning algorithm for the Delivery robots. </a:t>
            </a:r>
          </a:p>
          <a:p>
            <a:pPr lvl="1">
              <a:buFont typeface="Wingdings" panose="05000000000000000000" pitchFamily="2" charset="2"/>
              <a:buChar char="Ø"/>
            </a:pPr>
            <a:endParaRPr lang="en-AU" dirty="0">
              <a:solidFill>
                <a:schemeClr val="accent6">
                  <a:lumMod val="50000"/>
                </a:schemeClr>
              </a:solidFill>
            </a:endParaRPr>
          </a:p>
          <a:p>
            <a:pPr lvl="1">
              <a:buFont typeface="Wingdings" panose="05000000000000000000" pitchFamily="2" charset="2"/>
              <a:buChar char="Ø"/>
            </a:pPr>
            <a:r>
              <a:rPr lang="en-AU" dirty="0">
                <a:solidFill>
                  <a:schemeClr val="accent6">
                    <a:lumMod val="50000"/>
                  </a:schemeClr>
                </a:solidFill>
              </a:rPr>
              <a:t>  To complete the navigation task, the algorithms will read the map of the environment or workspace and subsequently attempts to create free paths for the robot to traverse in the workspace without colliding with objects and obstacles. </a:t>
            </a:r>
            <a:endParaRPr lang="en-US" dirty="0">
              <a:solidFill>
                <a:schemeClr val="accent6">
                  <a:lumMod val="50000"/>
                </a:schemeClr>
              </a:solidFill>
            </a:endParaRPr>
          </a:p>
        </p:txBody>
      </p:sp>
    </p:spTree>
    <p:extLst>
      <p:ext uri="{BB962C8B-B14F-4D97-AF65-F5344CB8AC3E}">
        <p14:creationId xmlns:p14="http://schemas.microsoft.com/office/powerpoint/2010/main" val="566874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73BB8E6A-A417-4DA6-9C71-C02AD0F2EE47}"/>
              </a:ext>
            </a:extLst>
          </p:cNvPr>
          <p:cNvSpPr txBox="1">
            <a:spLocks/>
          </p:cNvSpPr>
          <p:nvPr/>
        </p:nvSpPr>
        <p:spPr>
          <a:xfrm>
            <a:off x="1212490" y="1350110"/>
            <a:ext cx="7329839" cy="360258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endParaRPr lang="en-US" sz="1400" dirty="0">
              <a:solidFill>
                <a:srgbClr val="0070C0"/>
              </a:solidFill>
            </a:endParaRPr>
          </a:p>
          <a:p>
            <a:pPr>
              <a:buFont typeface="Wingdings" panose="05000000000000000000" pitchFamily="2" charset="2"/>
              <a:buChar char="Ø"/>
            </a:pPr>
            <a:r>
              <a:rPr lang="en-US" sz="2000" dirty="0">
                <a:solidFill>
                  <a:schemeClr val="accent6">
                    <a:lumMod val="50000"/>
                  </a:schemeClr>
                </a:solidFill>
              </a:rPr>
              <a:t>The primary focus on designing the algorithm of mobile delivery robot should be the time complexity in reaching the goal position.</a:t>
            </a:r>
          </a:p>
          <a:p>
            <a:pPr marL="0" indent="0">
              <a:buFont typeface="Arial" pitchFamily="34" charset="0"/>
              <a:buNone/>
            </a:pPr>
            <a:endParaRPr lang="en-US" sz="1000" dirty="0">
              <a:solidFill>
                <a:schemeClr val="accent6">
                  <a:lumMod val="50000"/>
                </a:schemeClr>
              </a:solidFill>
            </a:endParaRPr>
          </a:p>
          <a:p>
            <a:pPr>
              <a:buFont typeface="Wingdings" panose="05000000000000000000" pitchFamily="2" charset="2"/>
              <a:buChar char="Ø"/>
            </a:pPr>
            <a:r>
              <a:rPr lang="en-AU" sz="2000" dirty="0">
                <a:solidFill>
                  <a:schemeClr val="accent6">
                    <a:lumMod val="50000"/>
                  </a:schemeClr>
                </a:solidFill>
              </a:rPr>
              <a:t>The correct and suitable algorithms will fulfil its function fast enough to find an optimal path for the robot to traverse in the space, even if there are a large number of obstacles scattered throughout in a complex environment. </a:t>
            </a:r>
          </a:p>
          <a:p>
            <a:pPr marL="0" indent="0">
              <a:buFont typeface="Arial" pitchFamily="34" charset="0"/>
              <a:buNone/>
            </a:pPr>
            <a:endParaRPr lang="en-AU" sz="1000" dirty="0">
              <a:solidFill>
                <a:schemeClr val="accent6">
                  <a:lumMod val="50000"/>
                </a:schemeClr>
              </a:solidFill>
            </a:endParaRPr>
          </a:p>
          <a:p>
            <a:pPr>
              <a:buFont typeface="Wingdings" panose="05000000000000000000" pitchFamily="2" charset="2"/>
              <a:buChar char="Ø"/>
            </a:pPr>
            <a:r>
              <a:rPr lang="en-AU" sz="2000" dirty="0">
                <a:solidFill>
                  <a:schemeClr val="accent6">
                    <a:lumMod val="50000"/>
                  </a:schemeClr>
                </a:solidFill>
              </a:rPr>
              <a:t>The outcome of this project is that it determines the best suitable path planning algorithm to carry out the tasks in the time critical mission. </a:t>
            </a:r>
            <a:endParaRPr lang="en-US" sz="2000" dirty="0">
              <a:solidFill>
                <a:schemeClr val="accent6">
                  <a:lumMod val="50000"/>
                </a:schemeClr>
              </a:solidFill>
            </a:endParaRPr>
          </a:p>
        </p:txBody>
      </p:sp>
      <p:sp>
        <p:nvSpPr>
          <p:cNvPr id="9" name="Title 1">
            <a:extLst>
              <a:ext uri="{FF2B5EF4-FFF2-40B4-BE49-F238E27FC236}">
                <a16:creationId xmlns:a16="http://schemas.microsoft.com/office/drawing/2014/main" id="{683EC160-2145-40B1-B4B3-CC33470CDC94}"/>
              </a:ext>
            </a:extLst>
          </p:cNvPr>
          <p:cNvSpPr>
            <a:spLocks noGrp="1"/>
          </p:cNvSpPr>
          <p:nvPr>
            <p:ph type="title"/>
          </p:nvPr>
        </p:nvSpPr>
        <p:spPr>
          <a:xfrm>
            <a:off x="2402738" y="433880"/>
            <a:ext cx="5528771" cy="493283"/>
          </a:xfrm>
        </p:spPr>
        <p:txBody>
          <a:bodyPr>
            <a:normAutofit fontScale="90000"/>
          </a:bodyPr>
          <a:lstStyle/>
          <a:p>
            <a:r>
              <a:rPr lang="en-US" b="1" u="sng" dirty="0">
                <a:solidFill>
                  <a:srgbClr val="FFFF00"/>
                </a:solidFill>
              </a:rPr>
              <a:t>Motivation/Scope of Project</a:t>
            </a:r>
          </a:p>
        </p:txBody>
      </p:sp>
    </p:spTree>
    <p:extLst>
      <p:ext uri="{BB962C8B-B14F-4D97-AF65-F5344CB8AC3E}">
        <p14:creationId xmlns:p14="http://schemas.microsoft.com/office/powerpoint/2010/main" val="1556784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D65CD5-FE52-487F-A91C-920A9729D31E}"/>
              </a:ext>
            </a:extLst>
          </p:cNvPr>
          <p:cNvSpPr>
            <a:spLocks noGrp="1"/>
          </p:cNvSpPr>
          <p:nvPr>
            <p:ph type="title"/>
          </p:nvPr>
        </p:nvSpPr>
        <p:spPr>
          <a:xfrm>
            <a:off x="2281425" y="281175"/>
            <a:ext cx="8093365" cy="956203"/>
          </a:xfrm>
        </p:spPr>
        <p:txBody>
          <a:bodyPr/>
          <a:lstStyle/>
          <a:p>
            <a:r>
              <a:rPr lang="en-US" u="sng" dirty="0">
                <a:solidFill>
                  <a:srgbClr val="FFFF00"/>
                </a:solidFill>
              </a:rPr>
              <a:t>Methodology:</a:t>
            </a:r>
          </a:p>
        </p:txBody>
      </p:sp>
      <p:sp>
        <p:nvSpPr>
          <p:cNvPr id="9" name="Content Placeholder 2">
            <a:extLst>
              <a:ext uri="{FF2B5EF4-FFF2-40B4-BE49-F238E27FC236}">
                <a16:creationId xmlns:a16="http://schemas.microsoft.com/office/drawing/2014/main" id="{B0863349-2BF5-4E7D-8E9C-E716EBD9E7AF}"/>
              </a:ext>
            </a:extLst>
          </p:cNvPr>
          <p:cNvSpPr>
            <a:spLocks noGrp="1"/>
          </p:cNvSpPr>
          <p:nvPr>
            <p:ph idx="1"/>
          </p:nvPr>
        </p:nvSpPr>
        <p:spPr>
          <a:xfrm>
            <a:off x="1088430" y="1513747"/>
            <a:ext cx="8093365" cy="3629753"/>
          </a:xfrm>
        </p:spPr>
        <p:txBody>
          <a:bodyPr>
            <a:normAutofit fontScale="85000" lnSpcReduction="10000"/>
          </a:bodyPr>
          <a:lstStyle/>
          <a:p>
            <a:r>
              <a:rPr lang="en-US" sz="2400" dirty="0">
                <a:solidFill>
                  <a:schemeClr val="accent6">
                    <a:lumMod val="50000"/>
                  </a:schemeClr>
                </a:solidFill>
              </a:rPr>
              <a:t>The time of execution of all the mentioned algorithm for the obstacle map is determined and the also the final obtained path length is compared between these algorithms.</a:t>
            </a:r>
          </a:p>
          <a:p>
            <a:pPr marL="0" indent="0">
              <a:buNone/>
            </a:pPr>
            <a:endParaRPr lang="en-US" sz="1000" dirty="0">
              <a:solidFill>
                <a:schemeClr val="accent6">
                  <a:lumMod val="50000"/>
                </a:schemeClr>
              </a:solidFill>
            </a:endParaRPr>
          </a:p>
          <a:p>
            <a:r>
              <a:rPr lang="en-US" sz="2400" dirty="0">
                <a:solidFill>
                  <a:schemeClr val="accent6">
                    <a:lumMod val="50000"/>
                  </a:schemeClr>
                </a:solidFill>
              </a:rPr>
              <a:t>The method is repeated for different goal points and start points and the corresponding time and path length are measured and compared.</a:t>
            </a:r>
          </a:p>
          <a:p>
            <a:pPr marL="0" indent="0">
              <a:buNone/>
            </a:pPr>
            <a:endParaRPr lang="en-US" sz="1000" dirty="0">
              <a:solidFill>
                <a:schemeClr val="accent6">
                  <a:lumMod val="50000"/>
                </a:schemeClr>
              </a:solidFill>
            </a:endParaRPr>
          </a:p>
          <a:p>
            <a:r>
              <a:rPr lang="en-US" sz="2400" dirty="0">
                <a:solidFill>
                  <a:schemeClr val="accent6">
                    <a:lumMod val="50000"/>
                  </a:schemeClr>
                </a:solidFill>
              </a:rPr>
              <a:t>Also the method is analyzed for simultaneous multiple goal points in the same Map environment. The results are compared in this scenario.</a:t>
            </a:r>
          </a:p>
          <a:p>
            <a:pPr marL="0" indent="0">
              <a:buNone/>
            </a:pPr>
            <a:endParaRPr lang="en-US" sz="1000" dirty="0">
              <a:solidFill>
                <a:schemeClr val="accent6">
                  <a:lumMod val="50000"/>
                </a:schemeClr>
              </a:solidFill>
            </a:endParaRPr>
          </a:p>
          <a:p>
            <a:r>
              <a:rPr lang="en-US" sz="2400" dirty="0">
                <a:solidFill>
                  <a:schemeClr val="accent6">
                    <a:lumMod val="50000"/>
                  </a:schemeClr>
                </a:solidFill>
              </a:rPr>
              <a:t>The final results will be tabulated and simulation outputs will be presented.</a:t>
            </a:r>
          </a:p>
        </p:txBody>
      </p:sp>
    </p:spTree>
    <p:extLst>
      <p:ext uri="{BB962C8B-B14F-4D97-AF65-F5344CB8AC3E}">
        <p14:creationId xmlns:p14="http://schemas.microsoft.com/office/powerpoint/2010/main" val="80191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96260" y="281175"/>
            <a:ext cx="8093365" cy="763525"/>
          </a:xfrm>
        </p:spPr>
        <p:txBody>
          <a:bodyPr>
            <a:normAutofit/>
          </a:bodyPr>
          <a:lstStyle/>
          <a:p>
            <a:r>
              <a:rPr lang="en-US" b="1" u="sng" dirty="0">
                <a:solidFill>
                  <a:srgbClr val="FFFF00"/>
                </a:solidFill>
              </a:rPr>
              <a:t>Path Planning Algorithms.</a:t>
            </a:r>
          </a:p>
        </p:txBody>
      </p:sp>
      <p:sp>
        <p:nvSpPr>
          <p:cNvPr id="5" name="Text Placeholder 4"/>
          <p:cNvSpPr>
            <a:spLocks noGrp="1"/>
          </p:cNvSpPr>
          <p:nvPr>
            <p:ph type="body" idx="1"/>
          </p:nvPr>
        </p:nvSpPr>
        <p:spPr>
          <a:xfrm>
            <a:off x="536879" y="1655519"/>
            <a:ext cx="4040188" cy="2901396"/>
          </a:xfrm>
        </p:spPr>
        <p:txBody>
          <a:bodyPr>
            <a:normAutofit/>
          </a:bodyPr>
          <a:lstStyle/>
          <a:p>
            <a:r>
              <a:rPr lang="en-US" sz="2800" u="sng" dirty="0"/>
              <a:t>Dijkstra Algorithm.</a:t>
            </a:r>
          </a:p>
          <a:p>
            <a:endParaRPr lang="en-US" sz="2800" u="sng" dirty="0"/>
          </a:p>
          <a:p>
            <a:r>
              <a:rPr lang="en-US" sz="2800" u="sng" dirty="0"/>
              <a:t>A-Star(A*) Algorithm.</a:t>
            </a:r>
          </a:p>
          <a:p>
            <a:endParaRPr lang="en-US" sz="2800" u="sng" dirty="0"/>
          </a:p>
          <a:p>
            <a:r>
              <a:rPr lang="en-US" sz="2800" u="sng" dirty="0"/>
              <a:t>BFS algorithm.</a:t>
            </a:r>
          </a:p>
          <a:p>
            <a:endParaRPr lang="en-US" sz="2800" u="sng" dirty="0"/>
          </a:p>
        </p:txBody>
      </p:sp>
      <p:sp>
        <p:nvSpPr>
          <p:cNvPr id="7" name="Text Placeholder 6"/>
          <p:cNvSpPr>
            <a:spLocks noGrp="1"/>
          </p:cNvSpPr>
          <p:nvPr>
            <p:ph type="body" sz="quarter" idx="3"/>
          </p:nvPr>
        </p:nvSpPr>
        <p:spPr>
          <a:xfrm>
            <a:off x="4572000" y="1655521"/>
            <a:ext cx="4041775" cy="2901394"/>
          </a:xfrm>
        </p:spPr>
        <p:txBody>
          <a:bodyPr>
            <a:normAutofit/>
          </a:bodyPr>
          <a:lstStyle/>
          <a:p>
            <a:r>
              <a:rPr lang="en-US" sz="2800" u="sng" dirty="0"/>
              <a:t>RRT.</a:t>
            </a:r>
          </a:p>
          <a:p>
            <a:endParaRPr lang="en-US" sz="2800" u="sng" dirty="0"/>
          </a:p>
          <a:p>
            <a:r>
              <a:rPr lang="en-US" sz="2800" u="sng" dirty="0"/>
              <a:t>Visibility Graph.</a:t>
            </a:r>
          </a:p>
          <a:p>
            <a:endParaRPr lang="en-US" sz="2800" u="sng" dirty="0"/>
          </a:p>
          <a:p>
            <a:r>
              <a:rPr lang="en-US" sz="2800" u="sng" dirty="0"/>
              <a:t>RRT*.</a:t>
            </a:r>
          </a:p>
          <a:p>
            <a:endParaRPr lang="en-US" sz="2800" u="sng" dirty="0"/>
          </a:p>
        </p:txBody>
      </p:sp>
      <p:sp>
        <p:nvSpPr>
          <p:cNvPr id="6" name="Text Placeholder 6">
            <a:extLst>
              <a:ext uri="{FF2B5EF4-FFF2-40B4-BE49-F238E27FC236}">
                <a16:creationId xmlns:a16="http://schemas.microsoft.com/office/drawing/2014/main" id="{7991BF28-A653-4B57-9170-C36E602C08B8}"/>
              </a:ext>
            </a:extLst>
          </p:cNvPr>
          <p:cNvSpPr txBox="1">
            <a:spLocks/>
          </p:cNvSpPr>
          <p:nvPr/>
        </p:nvSpPr>
        <p:spPr>
          <a:xfrm>
            <a:off x="2892245" y="5320440"/>
            <a:ext cx="4041775" cy="610820"/>
          </a:xfrm>
          <a:prstGeom prst="rect">
            <a:avLst/>
          </a:prstGeom>
        </p:spPr>
        <p:txBody>
          <a:bodyPr vert="horz" lIns="91440" tIns="45720" rIns="91440" bIns="45720" rtlCol="0" anchor="b">
            <a:normAutofit/>
          </a:bodyPr>
          <a:lstStyle>
            <a:lvl1pPr marL="0" indent="0" algn="ctr" defTabSz="914400" rtl="0" eaLnBrk="1" latinLnBrk="0" hangingPunct="1">
              <a:spcBef>
                <a:spcPct val="20000"/>
              </a:spcBef>
              <a:buFont typeface="Arial" pitchFamily="34" charset="0"/>
              <a:buNone/>
              <a:defRPr sz="2400" b="1" kern="1200">
                <a:solidFill>
                  <a:schemeClr val="bg1"/>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r>
              <a:rPr lang="en-US" sz="2800" u="sng" dirty="0"/>
              <a:t>Weighted A-Star</a:t>
            </a:r>
          </a:p>
          <a:p>
            <a:endParaRPr lang="en-US" sz="2800" u="sng" dirty="0"/>
          </a:p>
          <a:p>
            <a:endParaRPr lang="en-US" sz="2800" u="sng" dirty="0"/>
          </a:p>
        </p:txBody>
      </p:sp>
    </p:spTree>
    <p:extLst>
      <p:ext uri="{BB962C8B-B14F-4D97-AF65-F5344CB8AC3E}">
        <p14:creationId xmlns:p14="http://schemas.microsoft.com/office/powerpoint/2010/main" val="4170783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45665D5-DE11-428E-8AF7-6470674616B6}"/>
              </a:ext>
            </a:extLst>
          </p:cNvPr>
          <p:cNvSpPr>
            <a:spLocks noGrp="1"/>
          </p:cNvSpPr>
          <p:nvPr>
            <p:ph type="body" idx="1"/>
          </p:nvPr>
        </p:nvSpPr>
        <p:spPr/>
        <p:txBody>
          <a:bodyPr/>
          <a:lstStyle/>
          <a:p>
            <a:endParaRPr lang="en-US"/>
          </a:p>
        </p:txBody>
      </p:sp>
      <p:pic>
        <p:nvPicPr>
          <p:cNvPr id="8" name="Content Placeholder 7" descr="A picture containing screenshot&#10;&#10;Description automatically generated">
            <a:extLst>
              <a:ext uri="{FF2B5EF4-FFF2-40B4-BE49-F238E27FC236}">
                <a16:creationId xmlns:a16="http://schemas.microsoft.com/office/drawing/2014/main" id="{DAB2C703-ACAD-44B0-8126-37F47983380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150" y="-176941"/>
            <a:ext cx="9162300" cy="5305971"/>
          </a:xfrm>
        </p:spPr>
      </p:pic>
    </p:spTree>
    <p:extLst>
      <p:ext uri="{BB962C8B-B14F-4D97-AF65-F5344CB8AC3E}">
        <p14:creationId xmlns:p14="http://schemas.microsoft.com/office/powerpoint/2010/main" val="2647772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6260" y="891995"/>
            <a:ext cx="8551480" cy="3970329"/>
          </a:xfrm>
        </p:spPr>
        <p:txBody>
          <a:bodyPr>
            <a:normAutofit/>
          </a:bodyPr>
          <a:lstStyle/>
          <a:p>
            <a:endParaRPr lang="en-US" sz="2000" b="1" dirty="0">
              <a:solidFill>
                <a:srgbClr val="5EEC3C"/>
              </a:solidFill>
            </a:endParaRPr>
          </a:p>
          <a:p>
            <a:r>
              <a:rPr lang="en-US" sz="2000" b="1" dirty="0">
                <a:solidFill>
                  <a:srgbClr val="5EEC3C"/>
                </a:solidFill>
              </a:rPr>
              <a:t>BFS</a:t>
            </a:r>
            <a:r>
              <a:rPr lang="en-US" sz="2000" b="1" dirty="0">
                <a:solidFill>
                  <a:schemeClr val="accent6">
                    <a:lumMod val="60000"/>
                    <a:lumOff val="40000"/>
                  </a:schemeClr>
                </a:solidFill>
              </a:rPr>
              <a:t> is a traversing algorithm where you start traversing from a selected node and traverse the graph layer wise and thus exploring the neighbor nodes which are directly connected to the source node. We then move towards the next level neighbor nodes. We move horizontally and visit all the nodes of the current layer.</a:t>
            </a:r>
            <a:endParaRPr lang="en-US" sz="2000" b="1" dirty="0">
              <a:solidFill>
                <a:srgbClr val="5EEC3C"/>
              </a:solidFill>
            </a:endParaRPr>
          </a:p>
          <a:p>
            <a:endParaRPr lang="en-US" sz="2000" b="1" dirty="0">
              <a:solidFill>
                <a:srgbClr val="5EEC3C"/>
              </a:solidFill>
            </a:endParaRPr>
          </a:p>
          <a:p>
            <a:r>
              <a:rPr lang="en-US" sz="2000" b="1" dirty="0">
                <a:solidFill>
                  <a:srgbClr val="5EEC3C"/>
                </a:solidFill>
              </a:rPr>
              <a:t>Dijkstra</a:t>
            </a:r>
            <a:r>
              <a:rPr lang="en-US" sz="2000" b="1" dirty="0">
                <a:solidFill>
                  <a:schemeClr val="accent6">
                    <a:lumMod val="60000"/>
                    <a:lumOff val="40000"/>
                  </a:schemeClr>
                </a:solidFill>
              </a:rPr>
              <a:t> Algorithm is an algorithm we can use to find the shortest distances / minimum costs depending on what is represented in the graph. We are working backwards from end to the beginning , finding the shortest path each time. </a:t>
            </a:r>
          </a:p>
          <a:p>
            <a:endParaRPr lang="en-US" sz="2000" b="1" dirty="0">
              <a:solidFill>
                <a:schemeClr val="accent6">
                  <a:lumMod val="60000"/>
                  <a:lumOff val="40000"/>
                </a:schemeClr>
              </a:solidFill>
            </a:endParaRPr>
          </a:p>
          <a:p>
            <a:endParaRPr lang="en-US" sz="2000" b="1" dirty="0">
              <a:solidFill>
                <a:schemeClr val="accent6">
                  <a:lumMod val="60000"/>
                  <a:lumOff val="40000"/>
                </a:schemeClr>
              </a:solidFill>
            </a:endParaRPr>
          </a:p>
        </p:txBody>
      </p:sp>
      <p:sp>
        <p:nvSpPr>
          <p:cNvPr id="4" name="Title 3">
            <a:extLst>
              <a:ext uri="{FF2B5EF4-FFF2-40B4-BE49-F238E27FC236}">
                <a16:creationId xmlns:a16="http://schemas.microsoft.com/office/drawing/2014/main" id="{E413A32D-A458-49D2-BD24-CE4CFCFA5A7B}"/>
              </a:ext>
            </a:extLst>
          </p:cNvPr>
          <p:cNvSpPr>
            <a:spLocks noGrp="1"/>
          </p:cNvSpPr>
          <p:nvPr>
            <p:ph type="title"/>
          </p:nvPr>
        </p:nvSpPr>
        <p:spPr>
          <a:xfrm>
            <a:off x="296260" y="281175"/>
            <a:ext cx="8093365" cy="763525"/>
          </a:xfrm>
        </p:spPr>
        <p:txBody>
          <a:bodyPr>
            <a:normAutofit/>
          </a:bodyPr>
          <a:lstStyle/>
          <a:p>
            <a:r>
              <a:rPr lang="en-US" b="1" u="sng" dirty="0">
                <a:solidFill>
                  <a:srgbClr val="FFFF00"/>
                </a:solidFill>
              </a:rPr>
              <a:t>Algorithms:</a:t>
            </a:r>
          </a:p>
        </p:txBody>
      </p:sp>
    </p:spTree>
    <p:extLst>
      <p:ext uri="{BB962C8B-B14F-4D97-AF65-F5344CB8AC3E}">
        <p14:creationId xmlns:p14="http://schemas.microsoft.com/office/powerpoint/2010/main" val="3882964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9771995-89A6-4E02-ABE5-DCFD3E9831C8}"/>
              </a:ext>
            </a:extLst>
          </p:cNvPr>
          <p:cNvSpPr>
            <a:spLocks noGrp="1"/>
          </p:cNvSpPr>
          <p:nvPr>
            <p:ph type="body" idx="1"/>
          </p:nvPr>
        </p:nvSpPr>
        <p:spPr>
          <a:xfrm>
            <a:off x="448965" y="891995"/>
            <a:ext cx="4040188" cy="479822"/>
          </a:xfrm>
        </p:spPr>
        <p:txBody>
          <a:bodyPr/>
          <a:lstStyle/>
          <a:p>
            <a:r>
              <a:rPr lang="en-US" dirty="0">
                <a:solidFill>
                  <a:srgbClr val="FFFF00"/>
                </a:solidFill>
              </a:rPr>
              <a:t>BFS Algorithm</a:t>
            </a:r>
          </a:p>
        </p:txBody>
      </p:sp>
      <p:pic>
        <p:nvPicPr>
          <p:cNvPr id="7" name="BFSFV">
            <a:hlinkClick r:id="" action="ppaction://media"/>
            <a:extLst>
              <a:ext uri="{FF2B5EF4-FFF2-40B4-BE49-F238E27FC236}">
                <a16:creationId xmlns:a16="http://schemas.microsoft.com/office/drawing/2014/main" id="{85EFEA57-350F-44DB-8BD8-8A673C0FF769}"/>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43267" y="1502815"/>
            <a:ext cx="4609993" cy="3054100"/>
          </a:xfrm>
        </p:spPr>
      </p:pic>
      <p:sp>
        <p:nvSpPr>
          <p:cNvPr id="5" name="Text Placeholder 4">
            <a:extLst>
              <a:ext uri="{FF2B5EF4-FFF2-40B4-BE49-F238E27FC236}">
                <a16:creationId xmlns:a16="http://schemas.microsoft.com/office/drawing/2014/main" id="{207C8BF6-B5A2-417A-BA2B-D180AC6D87E2}"/>
              </a:ext>
            </a:extLst>
          </p:cNvPr>
          <p:cNvSpPr>
            <a:spLocks noGrp="1"/>
          </p:cNvSpPr>
          <p:nvPr>
            <p:ph type="body" sz="quarter" idx="3"/>
          </p:nvPr>
        </p:nvSpPr>
        <p:spPr>
          <a:xfrm>
            <a:off x="4653260" y="891364"/>
            <a:ext cx="4041775" cy="479822"/>
          </a:xfrm>
        </p:spPr>
        <p:txBody>
          <a:bodyPr/>
          <a:lstStyle/>
          <a:p>
            <a:r>
              <a:rPr lang="en-US" dirty="0">
                <a:solidFill>
                  <a:srgbClr val="FFFF00"/>
                </a:solidFill>
              </a:rPr>
              <a:t>Dijkstra Algorithm</a:t>
            </a:r>
          </a:p>
        </p:txBody>
      </p:sp>
      <p:pic>
        <p:nvPicPr>
          <p:cNvPr id="8" name="DFV">
            <a:hlinkClick r:id="" action="ppaction://media"/>
            <a:extLst>
              <a:ext uri="{FF2B5EF4-FFF2-40B4-BE49-F238E27FC236}">
                <a16:creationId xmlns:a16="http://schemas.microsoft.com/office/drawing/2014/main" id="{A2E1BB87-74D2-4941-A3C9-DA26E8371949}"/>
              </a:ext>
            </a:extLst>
          </p:cNvPr>
          <p:cNvPicPr>
            <a:picLocks noGrp="1" noChangeAspect="1"/>
          </p:cNvPicPr>
          <p:nvPr>
            <p:ph sz="quarter" idx="4"/>
            <a:videoFile r:link="rId4"/>
            <p:extLst>
              <p:ext uri="{DAA4B4D4-6D71-4841-9C94-3DE7FCFB9230}">
                <p14:media xmlns:p14="http://schemas.microsoft.com/office/powerpoint/2010/main" r:embed="rId3"/>
              </p:ext>
            </p:extLst>
          </p:nvPr>
        </p:nvPicPr>
        <p:blipFill>
          <a:blip r:embed="rId7"/>
          <a:stretch>
            <a:fillRect/>
          </a:stretch>
        </p:blipFill>
        <p:spPr>
          <a:xfrm>
            <a:off x="4728780" y="1502815"/>
            <a:ext cx="4041775" cy="3054100"/>
          </a:xfrm>
        </p:spPr>
      </p:pic>
    </p:spTree>
    <p:extLst>
      <p:ext uri="{BB962C8B-B14F-4D97-AF65-F5344CB8AC3E}">
        <p14:creationId xmlns:p14="http://schemas.microsoft.com/office/powerpoint/2010/main" val="44605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60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06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8965" y="1044700"/>
            <a:ext cx="8246070" cy="3970330"/>
          </a:xfrm>
        </p:spPr>
        <p:txBody>
          <a:bodyPr>
            <a:normAutofit lnSpcReduction="10000"/>
          </a:bodyPr>
          <a:lstStyle/>
          <a:p>
            <a:r>
              <a:rPr lang="en-US" sz="2000" b="1" dirty="0">
                <a:solidFill>
                  <a:srgbClr val="5EEC3C"/>
                </a:solidFill>
              </a:rPr>
              <a:t>A-star</a:t>
            </a:r>
            <a:r>
              <a:rPr lang="en-US" sz="2000" b="1" dirty="0">
                <a:solidFill>
                  <a:schemeClr val="accent6">
                    <a:lumMod val="60000"/>
                    <a:lumOff val="40000"/>
                  </a:schemeClr>
                </a:solidFill>
              </a:rPr>
              <a:t> algorithm augments the Dijkstra’s algorithm by adding in the heuristic , so that the algorithm doesn’t waste time exploring the directions which look less promising. The heuristic used in A star estimates the distance from a given point to the destination.</a:t>
            </a:r>
          </a:p>
          <a:p>
            <a:pPr marL="0" indent="0">
              <a:buNone/>
            </a:pPr>
            <a:endParaRPr lang="en-US" sz="2000" b="1" dirty="0">
              <a:solidFill>
                <a:schemeClr val="accent6">
                  <a:lumMod val="60000"/>
                  <a:lumOff val="40000"/>
                </a:schemeClr>
              </a:solidFill>
            </a:endParaRPr>
          </a:p>
          <a:p>
            <a:r>
              <a:rPr lang="en-US" sz="2000" b="1" dirty="0">
                <a:solidFill>
                  <a:srgbClr val="5EEC3C"/>
                </a:solidFill>
              </a:rPr>
              <a:t>Weighted A*  </a:t>
            </a:r>
            <a:r>
              <a:rPr lang="en-US" sz="2000" b="1" dirty="0">
                <a:solidFill>
                  <a:schemeClr val="accent6">
                    <a:lumMod val="60000"/>
                    <a:lumOff val="40000"/>
                  </a:schemeClr>
                </a:solidFill>
              </a:rPr>
              <a:t>is a modified version of A* algorithm where the weight factor is included</a:t>
            </a:r>
          </a:p>
          <a:p>
            <a:pPr marL="0" indent="0">
              <a:buNone/>
            </a:pPr>
            <a:endParaRPr lang="en-US" sz="2000" b="1" dirty="0">
              <a:solidFill>
                <a:schemeClr val="accent6">
                  <a:lumMod val="60000"/>
                  <a:lumOff val="40000"/>
                </a:schemeClr>
              </a:solidFill>
            </a:endParaRPr>
          </a:p>
          <a:p>
            <a:r>
              <a:rPr lang="en-US" sz="2000" b="1" dirty="0">
                <a:solidFill>
                  <a:srgbClr val="5EEC3C"/>
                </a:solidFill>
              </a:rPr>
              <a:t>In Visibility Graph</a:t>
            </a:r>
            <a:r>
              <a:rPr lang="en-US" sz="2000" b="1" dirty="0">
                <a:solidFill>
                  <a:schemeClr val="accent6">
                    <a:lumMod val="60000"/>
                    <a:lumOff val="40000"/>
                  </a:schemeClr>
                </a:solidFill>
              </a:rPr>
              <a:t> each node in the graph represents a point location and each edge represents a visible connection between them.</a:t>
            </a:r>
          </a:p>
          <a:p>
            <a:pPr marL="0" indent="0">
              <a:buNone/>
            </a:pPr>
            <a:r>
              <a:rPr lang="en-US" sz="2000" b="1" dirty="0">
                <a:solidFill>
                  <a:schemeClr val="accent6">
                    <a:lumMod val="60000"/>
                    <a:lumOff val="40000"/>
                  </a:schemeClr>
                </a:solidFill>
              </a:rPr>
              <a:t>      The shortest path between two obstacles follows a straight line except at     </a:t>
            </a:r>
          </a:p>
          <a:p>
            <a:pPr marL="0" indent="0">
              <a:buNone/>
            </a:pPr>
            <a:r>
              <a:rPr lang="en-US" sz="2000" b="1" dirty="0">
                <a:solidFill>
                  <a:schemeClr val="accent6">
                    <a:lumMod val="60000"/>
                    <a:lumOff val="40000"/>
                  </a:schemeClr>
                </a:solidFill>
              </a:rPr>
              <a:t>       the vertices of the obstacle</a:t>
            </a:r>
          </a:p>
          <a:p>
            <a:endParaRPr lang="en-US" sz="2000" b="1" dirty="0">
              <a:solidFill>
                <a:schemeClr val="accent6">
                  <a:lumMod val="60000"/>
                  <a:lumOff val="40000"/>
                </a:schemeClr>
              </a:solidFill>
            </a:endParaRPr>
          </a:p>
          <a:p>
            <a:endParaRPr lang="en-US" sz="2000" b="1" dirty="0">
              <a:solidFill>
                <a:schemeClr val="accent6">
                  <a:lumMod val="60000"/>
                  <a:lumOff val="40000"/>
                </a:schemeClr>
              </a:solidFill>
            </a:endParaRPr>
          </a:p>
          <a:p>
            <a:endParaRPr lang="en-US" sz="2000" b="1" dirty="0">
              <a:solidFill>
                <a:schemeClr val="accent6">
                  <a:lumMod val="60000"/>
                  <a:lumOff val="40000"/>
                </a:schemeClr>
              </a:solidFill>
            </a:endParaRPr>
          </a:p>
        </p:txBody>
      </p:sp>
      <p:sp>
        <p:nvSpPr>
          <p:cNvPr id="4" name="Title 3">
            <a:extLst>
              <a:ext uri="{FF2B5EF4-FFF2-40B4-BE49-F238E27FC236}">
                <a16:creationId xmlns:a16="http://schemas.microsoft.com/office/drawing/2014/main" id="{09C5FC88-9967-4AAB-9629-2A9E1630C219}"/>
              </a:ext>
            </a:extLst>
          </p:cNvPr>
          <p:cNvSpPr>
            <a:spLocks noGrp="1"/>
          </p:cNvSpPr>
          <p:nvPr>
            <p:ph type="title"/>
          </p:nvPr>
        </p:nvSpPr>
        <p:spPr>
          <a:xfrm>
            <a:off x="626631" y="281175"/>
            <a:ext cx="8093365" cy="763525"/>
          </a:xfrm>
        </p:spPr>
        <p:txBody>
          <a:bodyPr>
            <a:normAutofit/>
          </a:bodyPr>
          <a:lstStyle/>
          <a:p>
            <a:r>
              <a:rPr lang="en-US" b="1" u="sng" dirty="0">
                <a:solidFill>
                  <a:srgbClr val="FFFF00"/>
                </a:solidFill>
              </a:rPr>
              <a:t>Algorithms:</a:t>
            </a:r>
          </a:p>
        </p:txBody>
      </p:sp>
    </p:spTree>
    <p:extLst>
      <p:ext uri="{BB962C8B-B14F-4D97-AF65-F5344CB8AC3E}">
        <p14:creationId xmlns:p14="http://schemas.microsoft.com/office/powerpoint/2010/main" val="19028035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908</Words>
  <Application>Microsoft Office PowerPoint</Application>
  <PresentationFormat>On-screen Show (16:9)</PresentationFormat>
  <Paragraphs>96</Paragraphs>
  <Slides>18</Slides>
  <Notes>0</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Century Gothic</vt:lpstr>
      <vt:lpstr>Wingdings</vt:lpstr>
      <vt:lpstr>Office Theme</vt:lpstr>
      <vt:lpstr>Project – 5 ENPM661 Planning for Autonomous Robots</vt:lpstr>
      <vt:lpstr>Title: Optimal Path Planning for Autonomous Delivery Robots</vt:lpstr>
      <vt:lpstr>Motivation/Scope of Project</vt:lpstr>
      <vt:lpstr>Methodology:</vt:lpstr>
      <vt:lpstr>Path Planning Algorithms.</vt:lpstr>
      <vt:lpstr>PowerPoint Presentation</vt:lpstr>
      <vt:lpstr>Algorithms:</vt:lpstr>
      <vt:lpstr>PowerPoint Presentation</vt:lpstr>
      <vt:lpstr>Algorithms:</vt:lpstr>
      <vt:lpstr>PowerPoint Presentation</vt:lpstr>
      <vt:lpstr>Visibility Graph :</vt:lpstr>
      <vt:lpstr>Algorithms:</vt:lpstr>
      <vt:lpstr>PowerPoint Presentation</vt:lpstr>
      <vt:lpstr>Results: </vt:lpstr>
      <vt:lpstr>Inference :</vt:lpstr>
      <vt:lpstr>Previous Researches:</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2019-05-14T19:07:24Z</dcterms:modified>
</cp:coreProperties>
</file>

<file path=docProps/thumbnail.jpeg>
</file>